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65" r:id="rId16"/>
    <p:sldId id="271" r:id="rId17"/>
    <p:sldId id="272" r:id="rId18"/>
    <p:sldId id="273" r:id="rId19"/>
    <p:sldId id="274" r:id="rId20"/>
    <p:sldId id="276" r:id="rId21"/>
    <p:sldId id="27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18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D4E9F04-26A4-4628-AF34-310970CFFB41}" type="datetimeFigureOut">
              <a:rPr lang="fa-IR" smtClean="0"/>
              <a:t>24/03/1439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B301343-0A15-4186-AF4F-6E0718A19AB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1846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6866" y="1496241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EA590-ACEC-496B-A1CF-E8116A8628AE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14300" y="558800"/>
            <a:ext cx="2273300" cy="2171700"/>
          </a:xfrm>
        </p:spPr>
        <p:txBody>
          <a:bodyPr/>
          <a:lstStyle/>
          <a:p>
            <a:endParaRPr lang="fa-I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79306" y="1"/>
            <a:ext cx="3888259" cy="68579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3236" y="2526189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1B05F-0337-40F4-A318-C06343BD1862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94947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168275" y="152400"/>
            <a:ext cx="8015288" cy="64849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97000" y="800100"/>
            <a:ext cx="9271000" cy="53721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49054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8D08-6B3C-4BD3-B962-295B6806C20D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02A83-CBEA-4222-8EF9-1ABF364F6398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2055B-5333-4AD7-A4A8-EB9E837E0C32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28248" y="53456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60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1E22C-0A88-4944-98F5-C89A46BD1008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17936" y="53710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72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659" y="0"/>
            <a:ext cx="3234341" cy="6858000"/>
          </a:xfrm>
          <a:prstGeom prst="rect">
            <a:avLst/>
          </a:prstGeo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A5451-32D1-415C-A9E6-95910A8CA61C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11314684" y="6272784"/>
            <a:ext cx="640080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" cy="762000"/>
          </a:xfrm>
          <a:prstGeom prst="rect">
            <a:avLst/>
          </a:prstGeom>
        </p:spPr>
      </p:pic>
      <p:pic>
        <p:nvPicPr>
          <p:cNvPr id="1028" name="Picture 4" descr="Image result for apple logo 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4135971"/>
            <a:ext cx="663574" cy="81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21"/>
          <p:cNvSpPr>
            <a:spLocks noGrp="1"/>
          </p:cNvSpPr>
          <p:nvPr>
            <p:ph type="body" sz="quarter" idx="13"/>
          </p:nvPr>
        </p:nvSpPr>
        <p:spPr>
          <a:xfrm>
            <a:off x="1257300" y="1422400"/>
            <a:ext cx="9055100" cy="3527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/>
          </p:nvPr>
        </p:nvSpPr>
        <p:spPr>
          <a:xfrm>
            <a:off x="1257300" y="5207000"/>
            <a:ext cx="7886700" cy="60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5"/>
          </p:nvPr>
        </p:nvSpPr>
        <p:spPr>
          <a:xfrm>
            <a:off x="1257300" y="380999"/>
            <a:ext cx="9055100" cy="784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811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EB1C0-71C4-421E-AAD7-D4B071B6FA08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C84C09D-D920-462F-9E91-A244969F6B02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DD116-2702-4C59-8F43-8F82846F56F7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D96D4-0671-4317-8354-CFF1B253CF4F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686479" y="0"/>
            <a:ext cx="4997123" cy="1136033"/>
          </a:xfrm>
        </p:spPr>
        <p:txBody>
          <a:bodyPr/>
          <a:lstStyle>
            <a:lvl1pPr>
              <a:defRPr>
                <a:cs typeface="Roya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40E26-949F-489F-AF4D-E37E17CF3644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741488" y="1887538"/>
            <a:ext cx="8636000" cy="3003550"/>
          </a:xfrm>
        </p:spPr>
        <p:txBody>
          <a:bodyPr>
            <a:normAutofit/>
          </a:bodyPr>
          <a:lstStyle>
            <a:lvl1pPr>
              <a:defRPr sz="2000">
                <a:cs typeface="Roya" panose="00000400000000000000" pitchFamily="2" charset="-78"/>
              </a:defRPr>
            </a:lvl1pPr>
            <a:lvl2pPr>
              <a:defRPr sz="1800">
                <a:cs typeface="Roya" panose="00000400000000000000" pitchFamily="2" charset="-78"/>
              </a:defRPr>
            </a:lvl2pPr>
            <a:lvl3pPr>
              <a:defRPr sz="1600">
                <a:cs typeface="Roya" panose="00000400000000000000" pitchFamily="2" charset="-78"/>
              </a:defRPr>
            </a:lvl3pPr>
            <a:lvl4pPr>
              <a:defRPr sz="1600">
                <a:cs typeface="Roya" panose="00000400000000000000" pitchFamily="2" charset="-78"/>
              </a:defRPr>
            </a:lvl4pPr>
            <a:lvl5pPr>
              <a:defRPr sz="1600">
                <a:cs typeface="Roya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741488" y="5224463"/>
            <a:ext cx="7343775" cy="769937"/>
          </a:xfrm>
        </p:spPr>
        <p:txBody>
          <a:bodyPr/>
          <a:lstStyle>
            <a:lvl1pPr>
              <a:defRPr sz="2800">
                <a:cs typeface="Roya" panose="00000400000000000000" pitchFamily="2" charset="-78"/>
              </a:defRPr>
            </a:lvl1pPr>
            <a:lvl2pPr>
              <a:defRPr>
                <a:cs typeface="Roya" panose="00000400000000000000" pitchFamily="2" charset="-78"/>
              </a:defRPr>
            </a:lvl2pPr>
            <a:lvl3pPr>
              <a:defRPr>
                <a:cs typeface="Roya" panose="00000400000000000000" pitchFamily="2" charset="-78"/>
              </a:defRPr>
            </a:lvl3pPr>
            <a:lvl4pPr>
              <a:defRPr>
                <a:cs typeface="Roya" panose="00000400000000000000" pitchFamily="2" charset="-78"/>
              </a:defRPr>
            </a:lvl4pPr>
            <a:lvl5pPr>
              <a:defRPr>
                <a:cs typeface="Roya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BEB73-41EE-449C-A470-C7D67072FA86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436100" y="889000"/>
            <a:ext cx="2755900" cy="4775200"/>
          </a:xfrm>
        </p:spPr>
        <p:txBody>
          <a:bodyPr/>
          <a:lstStyle/>
          <a:p>
            <a:endParaRPr lang="fa-I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C8244-8287-4CB0-ADCF-C0F8464ED668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E21E22C-0A88-4944-98F5-C89A46BD1008}" type="datetime1">
              <a:rPr lang="en-US" smtClean="0"/>
              <a:t>12/12/2017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53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5" r:id="rId11"/>
    <p:sldLayoutId id="2147483850" r:id="rId12"/>
    <p:sldLayoutId id="2147483851" r:id="rId13"/>
    <p:sldLayoutId id="2147483852" r:id="rId14"/>
    <p:sldLayoutId id="2147483854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hatis.techtarget.com/definition/facial-recognition" TargetMode="External"/><Relationship Id="rId7" Type="http://schemas.openxmlformats.org/officeDocument/2006/relationships/hyperlink" Target="https://images.apple.com/business/docs/FaceID_Security_Guide.pdf" TargetMode="External"/><Relationship Id="rId2" Type="http://schemas.openxmlformats.org/officeDocument/2006/relationships/hyperlink" Target="http://www.ex-sight.com/technology.htm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acworld.com/article/3225406/iphone-ipad/face-id-iphone-x-faq.html" TargetMode="External"/><Relationship Id="rId5" Type="http://schemas.openxmlformats.org/officeDocument/2006/relationships/hyperlink" Target="https://www.slideshare.net/gsantosh031/face-recognition-ppt?from_action=save" TargetMode="External"/><Relationship Id="rId4" Type="http://schemas.openxmlformats.org/officeDocument/2006/relationships/hyperlink" Target="https://www.slideshare.net/SiddharthModi1/face-recognition-technology-27574561?from_action=sav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a-IR" dirty="0" smtClean="0">
                <a:cs typeface="Roya" panose="00000400000000000000" pitchFamily="2" charset="-78"/>
              </a:rPr>
              <a:t>سیستم‌های تشخیص چهره</a:t>
            </a:r>
            <a:br>
              <a:rPr lang="fa-IR" dirty="0" smtClean="0">
                <a:cs typeface="Roya" panose="00000400000000000000" pitchFamily="2" charset="-78"/>
              </a:rPr>
            </a:br>
            <a:r>
              <a:rPr lang="fa-IR" dirty="0" smtClean="0">
                <a:cs typeface="Roya" panose="00000400000000000000" pitchFamily="2" charset="-78"/>
              </a:rPr>
              <a:t> در گوشی‌های هوشمند</a:t>
            </a:r>
            <a:endParaRPr lang="fa-IR" dirty="0">
              <a:cs typeface="Roya" panose="000004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4710" y="4609374"/>
            <a:ext cx="7891272" cy="1069848"/>
          </a:xfrm>
        </p:spPr>
        <p:txBody>
          <a:bodyPr>
            <a:normAutofit/>
          </a:bodyPr>
          <a:lstStyle/>
          <a:p>
            <a:pPr algn="ctr"/>
            <a:r>
              <a:rPr lang="fa-IR" sz="2400" b="1" dirty="0" smtClean="0">
                <a:cs typeface="Roya" panose="00000400000000000000" pitchFamily="2" charset="-78"/>
              </a:rPr>
              <a:t>سید نوید کرمی‌نژاد</a:t>
            </a:r>
          </a:p>
          <a:p>
            <a:pPr algn="ctr"/>
            <a:r>
              <a:rPr lang="fa-IR" sz="2400" b="1" dirty="0" smtClean="0">
                <a:cs typeface="Roya" panose="00000400000000000000" pitchFamily="2" charset="-78"/>
              </a:rPr>
              <a:t>استاد :‌ جناب آقای دکتر صفابخش</a:t>
            </a:r>
            <a:endParaRPr lang="fa-IR" sz="2400" b="1" dirty="0">
              <a:cs typeface="Roya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546892" y="5006542"/>
            <a:ext cx="1193868" cy="64008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+mn-lt"/>
              </a:rPr>
              <a:t>LBP</a:t>
            </a:r>
            <a:endParaRPr lang="fa-IR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آزمایش در محیط شبیه‌سازی شده</a:t>
            </a:r>
          </a:p>
          <a:p>
            <a:pPr>
              <a:buFont typeface="Arial" panose="020B0604020202020204" pitchFamily="34" charset="0"/>
              <a:buChar char="•"/>
            </a:pPr>
            <a:endParaRPr lang="fa-IR" sz="28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پیچیدگی کم</a:t>
            </a:r>
          </a:p>
          <a:p>
            <a:pPr>
              <a:buFont typeface="Arial" panose="020B0604020202020204" pitchFamily="34" charset="0"/>
              <a:buChar char="•"/>
            </a:pPr>
            <a:endParaRPr lang="fa-IR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b="1" dirty="0"/>
              <a:t>عملکرد </a:t>
            </a:r>
            <a:r>
              <a:rPr lang="fa-IR" b="1" dirty="0" smtClean="0"/>
              <a:t>؟؟</a:t>
            </a:r>
          </a:p>
          <a:p>
            <a:pPr marL="0" indent="0">
              <a:buNone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89658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794500" y="3058826"/>
                <a:ext cx="3889102" cy="17965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a-IR" sz="2800" dirty="0" smtClean="0"/>
                  <a:t>فاصله اقلیدسی :</a:t>
                </a:r>
              </a:p>
              <a:p>
                <a:pPr marL="0" indent="0">
                  <a:buNone/>
                </a:pPr>
                <a:endParaRPr lang="fa-IR" sz="2800" dirty="0"/>
              </a:p>
              <a:p>
                <a:pPr marL="0" indent="0" algn="ctr">
                  <a:buNone/>
                </a:pPr>
                <a:r>
                  <a:rPr lang="en-US" dirty="0" smtClean="0"/>
                  <a:t>Des =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rad>
                  </m:oMath>
                </a14:m>
                <a:endParaRPr lang="fa-IR" sz="18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794500" y="3058826"/>
                <a:ext cx="3889102" cy="1796509"/>
              </a:xfrm>
              <a:blipFill rotWithShape="0">
                <a:blip r:embed="rId2"/>
                <a:stretch>
                  <a:fillRect t="-5442" r="-313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09" y="1487604"/>
            <a:ext cx="2431267" cy="26309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76" y="1487604"/>
            <a:ext cx="2484326" cy="2630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09" y="4118553"/>
            <a:ext cx="2431267" cy="26164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42" y="4118553"/>
            <a:ext cx="2484327" cy="261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+mn-lt"/>
              </a:rPr>
              <a:t>GPU</a:t>
            </a:r>
            <a:endParaRPr lang="fa-IR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افرایش سرعت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کاهش انرژی مصرفی</a:t>
            </a:r>
            <a:endParaRPr lang="fa-IR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624" y="3168940"/>
            <a:ext cx="8535864" cy="172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5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پروژه کاربردی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pic>
        <p:nvPicPr>
          <p:cNvPr id="6" name="Apple explains Face ID on iPhone X (CNET News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8989" y="1340747"/>
            <a:ext cx="7588772" cy="426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7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+mn-lt"/>
              </a:rPr>
              <a:t>True Depth</a:t>
            </a:r>
            <a:endParaRPr lang="fa-IR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265" y="1347769"/>
            <a:ext cx="8212428" cy="37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6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ویژگی‌ها و کاربردها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تشخیص باز و بسته بودن چشم</a:t>
            </a:r>
          </a:p>
          <a:p>
            <a:pPr>
              <a:buFont typeface="Arial" panose="020B0604020202020204" pitchFamily="34" charset="0"/>
              <a:buChar char="•"/>
            </a:pPr>
            <a:endParaRPr lang="fa-IR" sz="2800" b="1" dirty="0" smtClean="0"/>
          </a:p>
          <a:p>
            <a:pPr>
              <a:buFont typeface="Arial" panose="020B0604020202020204" pitchFamily="34" charset="0"/>
              <a:buChar char="•"/>
            </a:pPr>
            <a:endParaRPr lang="fa-IR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ورود به حساب‌های خود (</a:t>
            </a:r>
            <a:r>
              <a:rPr lang="en-US" sz="2400" b="1" dirty="0" smtClean="0"/>
              <a:t>ITunes , …</a:t>
            </a:r>
            <a:r>
              <a:rPr lang="fa-IR" sz="2800" b="1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انیموجی</a:t>
            </a:r>
            <a:endParaRPr lang="fa-IR" sz="2800" b="1" dirty="0"/>
          </a:p>
        </p:txBody>
      </p:sp>
    </p:spTree>
    <p:extLst>
      <p:ext uri="{BB962C8B-B14F-4D97-AF65-F5344CB8AC3E}">
        <p14:creationId xmlns:p14="http://schemas.microsoft.com/office/powerpoint/2010/main" val="167398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انیموجی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pic>
        <p:nvPicPr>
          <p:cNvPr id="6" name="iPhone X to include animoji_ emojis animated based on your facial express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2699" y="1392134"/>
            <a:ext cx="7472564" cy="42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True Depth</a:t>
            </a:r>
            <a:endParaRPr lang="fa-IR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Depth Map</a:t>
            </a:r>
            <a:endParaRPr lang="fa-IR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88" y="1469408"/>
            <a:ext cx="5394124" cy="3339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81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جمع بندی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آشنایی با سیستم تشخیص چهره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تامین امنیت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طراحی الگوریتم‌های بهینه‌تر به عنوان کار‌های آینده</a:t>
            </a:r>
            <a:endParaRPr lang="fa-IR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5296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9012" y="2081783"/>
            <a:ext cx="3200400" cy="1737360"/>
          </a:xfrm>
        </p:spPr>
        <p:txBody>
          <a:bodyPr>
            <a:normAutofit/>
          </a:bodyPr>
          <a:lstStyle/>
          <a:p>
            <a:pPr algn="ctr"/>
            <a:r>
              <a:rPr lang="fa-IR" sz="4800" dirty="0" smtClean="0">
                <a:cs typeface="Roya" panose="00000400000000000000" pitchFamily="2" charset="-78"/>
              </a:rPr>
              <a:t>منابع</a:t>
            </a:r>
            <a:endParaRPr lang="fa-IR" sz="4800" dirty="0">
              <a:cs typeface="Roya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smtClean="0">
                <a:solidFill>
                  <a:schemeClr val="tx1"/>
                </a:solidFill>
              </a:rPr>
              <a:t>18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l" rtl="0">
              <a:buClrTx/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J.Olivares</a:t>
            </a:r>
            <a:r>
              <a:rPr lang="en-US" dirty="0" smtClean="0"/>
              <a:t>, </a:t>
            </a:r>
            <a:r>
              <a:rPr lang="en-US" dirty="0" err="1" smtClean="0"/>
              <a:t>K.Toscano</a:t>
            </a:r>
            <a:r>
              <a:rPr lang="en-US" dirty="0" smtClean="0"/>
              <a:t>, </a:t>
            </a:r>
            <a:r>
              <a:rPr lang="en-US" dirty="0" err="1" smtClean="0"/>
              <a:t>G.Sanchez</a:t>
            </a:r>
            <a:r>
              <a:rPr lang="en-US" dirty="0" smtClean="0"/>
              <a:t>, </a:t>
            </a:r>
            <a:r>
              <a:rPr lang="en-US" dirty="0" err="1" smtClean="0"/>
              <a:t>H.Perez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err="1" smtClean="0"/>
              <a:t>M.Nakano</a:t>
            </a:r>
            <a:r>
              <a:rPr lang="en-US" dirty="0" smtClean="0"/>
              <a:t>.</a:t>
            </a:r>
          </a:p>
          <a:p>
            <a:pPr marL="0" indent="0" algn="l" rtl="0">
              <a:buClrTx/>
              <a:buNone/>
            </a:pPr>
            <a:r>
              <a:rPr lang="en-US" dirty="0"/>
              <a:t> </a:t>
            </a:r>
            <a:r>
              <a:rPr lang="en-US" dirty="0" smtClean="0"/>
              <a:t>   “</a:t>
            </a:r>
            <a:r>
              <a:rPr lang="en-US" dirty="0"/>
              <a:t>Face recognition System for Smartphone based on LBP</a:t>
            </a:r>
            <a:r>
              <a:rPr lang="en-US" dirty="0" smtClean="0"/>
              <a:t>”</a:t>
            </a:r>
          </a:p>
          <a:p>
            <a:pPr algn="l" rtl="0">
              <a:buClrTx/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T.Cheng</a:t>
            </a:r>
            <a:r>
              <a:rPr lang="en-US" dirty="0" smtClean="0"/>
              <a:t>, Yi-Chu Wang. </a:t>
            </a:r>
          </a:p>
          <a:p>
            <a:pPr marL="0" indent="0" algn="l" rtl="0">
              <a:buClrTx/>
              <a:buNone/>
            </a:pPr>
            <a:r>
              <a:rPr lang="en-US" dirty="0" smtClean="0"/>
              <a:t>    “Using Mobile GPU for General-Purpose Computing – A Case Study   </a:t>
            </a:r>
          </a:p>
          <a:p>
            <a:pPr marL="0" indent="0" algn="l" rtl="0">
              <a:buClrTx/>
              <a:buNone/>
            </a:pPr>
            <a:r>
              <a:rPr lang="en-US" dirty="0" smtClean="0"/>
              <a:t>    of Face Recognition on </a:t>
            </a:r>
            <a:r>
              <a:rPr lang="en-US" dirty="0" err="1" smtClean="0"/>
              <a:t>Smartpones</a:t>
            </a:r>
            <a:r>
              <a:rPr lang="en-US" dirty="0" smtClean="0"/>
              <a:t>”</a:t>
            </a:r>
          </a:p>
          <a:p>
            <a:pPr algn="l" rtl="0">
              <a:buClrTx/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www.ex-sight.com/technology.htm</a:t>
            </a:r>
            <a:endParaRPr lang="en-US" dirty="0" smtClean="0"/>
          </a:p>
          <a:p>
            <a:pPr algn="l" rtl="0">
              <a:buClrTx/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http://whatis.techtarget.com/definition/facial-recognition</a:t>
            </a:r>
            <a:endParaRPr lang="en-US" dirty="0"/>
          </a:p>
          <a:p>
            <a:pPr algn="l" rtl="0">
              <a:buClrTx/>
              <a:buFont typeface="Wingdings" panose="05000000000000000000" pitchFamily="2" charset="2"/>
              <a:buChar char="q"/>
            </a:pPr>
            <a:r>
              <a:rPr lang="en-US" dirty="0" smtClean="0"/>
              <a:t>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www.slideshare.net/SiddharthModi1/face-recognition-technology-27574561?from_action=save</a:t>
            </a:r>
            <a:endParaRPr lang="en-US" dirty="0" smtClean="0"/>
          </a:p>
          <a:p>
            <a:pPr algn="l" rtl="0">
              <a:buClrTx/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www.slideshare.net/gsantosh031/face-recognition-ppt?from_action=save</a:t>
            </a:r>
            <a:endParaRPr lang="en-US" dirty="0" smtClean="0"/>
          </a:p>
          <a:p>
            <a:pPr algn="l" rtl="0">
              <a:buClrTx/>
              <a:buFont typeface="Wingdings" panose="05000000000000000000" pitchFamily="2" charset="2"/>
              <a:buChar char="q"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www.macworld.com/article/3225406/iphone-ipad/face-id-iphone-x-faq.html</a:t>
            </a:r>
            <a:endParaRPr lang="en-US" dirty="0" smtClean="0"/>
          </a:p>
          <a:p>
            <a:pPr algn="l" rtl="0">
              <a:buClrTx/>
              <a:buFont typeface="Wingdings" panose="05000000000000000000" pitchFamily="2" charset="2"/>
              <a:buChar char="q"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images.apple.com/business/docs/FaceID_Security_Guide.pdf</a:t>
            </a:r>
            <a:endParaRPr lang="en-US" dirty="0"/>
          </a:p>
          <a:p>
            <a:pPr marL="0" indent="0" algn="l" rtl="0">
              <a:buClrTx/>
              <a:buNone/>
            </a:pPr>
            <a:endParaRPr lang="en-US" dirty="0" smtClean="0"/>
          </a:p>
          <a:p>
            <a:pPr algn="l" rtl="0">
              <a:buClrTx/>
              <a:buFont typeface="Wingdings" panose="05000000000000000000" pitchFamily="2" charset="2"/>
              <a:buChar char="q"/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74364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Roya" panose="00000400000000000000" pitchFamily="2" charset="-78"/>
              </a:rPr>
              <a:t>سیر مطالب</a:t>
            </a:r>
            <a:endParaRPr lang="fa-IR" dirty="0">
              <a:cs typeface="Roya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a-IR" sz="2800" dirty="0" smtClean="0"/>
              <a:t> </a:t>
            </a:r>
            <a:r>
              <a:rPr lang="fa-IR" sz="2800" b="1" dirty="0" smtClean="0"/>
              <a:t>معرفی سیستم تشخیص چهره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sz="2800" b="1" dirty="0" smtClean="0"/>
              <a:t>ویژگی‌ها،‌ معایب و چالش‌ها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sz="2800" b="1" dirty="0" smtClean="0"/>
              <a:t>ساختار کلی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sz="2800" b="1" dirty="0" smtClean="0"/>
              <a:t>معرفی پروژه پیاده‌سازی شده در گوشی‌های هوشمند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sz="2800" b="1" dirty="0" smtClean="0"/>
              <a:t>جمع بندی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sz="2800" b="1" dirty="0" smtClean="0"/>
              <a:t>منابع</a:t>
            </a:r>
            <a:endParaRPr lang="fa-IR" sz="28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448102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1" y="0"/>
            <a:ext cx="3918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384121" y="2461475"/>
            <a:ext cx="9271000" cy="16340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a-IR" sz="8000" dirty="0" smtClean="0">
                <a:cs typeface="Roya" panose="00000400000000000000" pitchFamily="2" charset="-78"/>
              </a:rPr>
              <a:t>با سپاس از توجه شما</a:t>
            </a:r>
            <a:endParaRPr lang="fa-IR" sz="8000" dirty="0">
              <a:cs typeface="Roy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8787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Roya" panose="00000400000000000000" pitchFamily="2" charset="-78"/>
              </a:rPr>
              <a:t>معرفی</a:t>
            </a:r>
            <a:endParaRPr lang="fa-IR" dirty="0">
              <a:cs typeface="Roya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41488" y="1887537"/>
            <a:ext cx="8636000" cy="333692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a-IR" sz="2800" dirty="0" smtClean="0"/>
              <a:t> </a:t>
            </a:r>
            <a:r>
              <a:rPr lang="fa-IR" sz="2800" b="1" dirty="0" smtClean="0"/>
              <a:t>سیستم‌های بیومتریک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a-IR" sz="2400" b="1" dirty="0"/>
              <a:t>اسکن اثر انگشت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a-IR" sz="2400" b="1" dirty="0"/>
              <a:t>اسکن عنبیه چشم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a-IR" sz="2400" b="1" dirty="0"/>
              <a:t>سیستم تشخیص </a:t>
            </a:r>
            <a:r>
              <a:rPr lang="fa-IR" sz="2400" b="1" dirty="0" smtClean="0"/>
              <a:t>چهره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a-IR" sz="2400" b="1" dirty="0" smtClean="0"/>
              <a:t>...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fa-IR" sz="2400" b="1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fa-IR" sz="2400" b="1" dirty="0"/>
              <a:t> </a:t>
            </a:r>
            <a:r>
              <a:rPr lang="fa-IR" sz="2800" b="1" dirty="0" smtClean="0"/>
              <a:t>سیستم تشخیص چهره </a:t>
            </a:r>
            <a:r>
              <a:rPr lang="en-US" sz="2400" dirty="0" smtClean="0"/>
              <a:t>(Face Recognition)</a:t>
            </a:r>
            <a:endParaRPr lang="fa-IR" sz="28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5371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Roya" panose="00000400000000000000" pitchFamily="2" charset="-78"/>
              </a:rPr>
              <a:t>کاربردها</a:t>
            </a:r>
            <a:endParaRPr lang="fa-IR" dirty="0">
              <a:cs typeface="Roya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741488" y="1887537"/>
            <a:ext cx="8636000" cy="33369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سیستم‌های امنیتی در فرودگاه‌ها</a:t>
            </a:r>
          </a:p>
          <a:p>
            <a:pPr>
              <a:buFont typeface="Arial" panose="020B0604020202020204" pitchFamily="34" charset="0"/>
              <a:buChar char="•"/>
            </a:pPr>
            <a:endParaRPr lang="fa-IR" sz="2800" b="1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fa-IR" sz="2800" b="1" dirty="0" smtClean="0"/>
              <a:t>نیروی پلیس</a:t>
            </a:r>
          </a:p>
          <a:p>
            <a:pPr>
              <a:buFont typeface="Arial" panose="020B0604020202020204" pitchFamily="34" charset="0"/>
              <a:buChar char="•"/>
            </a:pPr>
            <a:endParaRPr lang="fa-IR" sz="2800" b="1" dirty="0" smtClean="0"/>
          </a:p>
          <a:p>
            <a:pPr lvl="4">
              <a:buFont typeface="Arial" panose="020B0604020202020204" pitchFamily="34" charset="0"/>
              <a:buChar char="•"/>
            </a:pPr>
            <a:r>
              <a:rPr lang="fa-IR" sz="2800" b="1" dirty="0" smtClean="0"/>
              <a:t>دستگاه‌های خودپرداز (</a:t>
            </a:r>
            <a:r>
              <a:rPr lang="en-US" sz="2800" b="1" dirty="0" smtClean="0"/>
              <a:t>ATM</a:t>
            </a:r>
            <a:r>
              <a:rPr lang="fa-IR" sz="2800" b="1" dirty="0" smtClean="0"/>
              <a:t>)</a:t>
            </a:r>
          </a:p>
          <a:p>
            <a:pPr lvl="4">
              <a:buFont typeface="Arial" panose="020B0604020202020204" pitchFamily="34" charset="0"/>
              <a:buChar char="•"/>
            </a:pPr>
            <a:endParaRPr lang="fa-IR" sz="2400" b="1" dirty="0"/>
          </a:p>
          <a:p>
            <a:pPr lvl="6">
              <a:buFont typeface="Arial" panose="020B0604020202020204" pitchFamily="34" charset="0"/>
              <a:buChar char="•"/>
            </a:pPr>
            <a:r>
              <a:rPr lang="fa-IR" sz="2800" b="1" dirty="0" smtClean="0">
                <a:cs typeface="Roya" panose="00000400000000000000" pitchFamily="2" charset="-78"/>
              </a:rPr>
              <a:t>دولت‌ها</a:t>
            </a:r>
            <a:endParaRPr lang="fa-IR" sz="2800" b="1" dirty="0">
              <a:cs typeface="Roya" panose="00000400000000000000" pitchFamily="2" charset="-78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0604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dirty="0" smtClean="0">
                <a:cs typeface="Roya" panose="00000400000000000000" pitchFamily="2" charset="-78"/>
              </a:rPr>
              <a:t>مزایا</a:t>
            </a:r>
            <a:endParaRPr lang="fa-IR" dirty="0">
              <a:cs typeface="Roya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213600" y="1887538"/>
            <a:ext cx="3076802" cy="300355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کم هزینه</a:t>
            </a:r>
          </a:p>
          <a:p>
            <a:pPr marL="0" indent="0">
              <a:buNone/>
            </a:pPr>
            <a:r>
              <a:rPr lang="fa-IR" sz="2800" b="1" dirty="0" smtClean="0"/>
              <a:t>	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درصد اطمینان بالا</a:t>
            </a:r>
          </a:p>
          <a:p>
            <a:pPr marL="0" indent="0">
              <a:buNone/>
            </a:pPr>
            <a:endParaRPr lang="fa-IR" sz="2600" b="1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fa-IR" sz="2800" b="1" dirty="0" smtClean="0"/>
              <a:t>سرعت بالا</a:t>
            </a:r>
          </a:p>
          <a:p>
            <a:pPr marL="0" indent="0">
              <a:buNone/>
            </a:pPr>
            <a:endParaRPr lang="fa-IR" sz="2800" b="1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785258" y="1887538"/>
            <a:ext cx="5312228" cy="30187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a-IR" b="1" dirty="0"/>
              <a:t>وابسته به ویژگی‌های </a:t>
            </a:r>
            <a:r>
              <a:rPr lang="fa-IR" b="1" dirty="0" smtClean="0"/>
              <a:t>انسانی</a:t>
            </a:r>
          </a:p>
          <a:p>
            <a:endParaRPr lang="fa-IR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fa-IR" b="1" dirty="0"/>
              <a:t>کاهش مشکلات مربوط به انتشار </a:t>
            </a:r>
            <a:r>
              <a:rPr lang="fa-IR" b="1" dirty="0" smtClean="0"/>
              <a:t>بیماری‌ها</a:t>
            </a:r>
          </a:p>
          <a:p>
            <a:pPr marL="0" indent="0">
              <a:buNone/>
            </a:pPr>
            <a:endParaRPr lang="fa-IR" sz="2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fa-IR" b="1" dirty="0"/>
              <a:t>عدم نیاز به حضور مستقیم افراد</a:t>
            </a:r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98293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Roya" panose="00000400000000000000" pitchFamily="2" charset="-78"/>
              </a:rPr>
              <a:t>معایب و چالش‌ها</a:t>
            </a:r>
            <a:endParaRPr lang="fa-IR" dirty="0">
              <a:cs typeface="Roya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988457" y="1858509"/>
            <a:ext cx="8210948" cy="409234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a-IR" b="1" dirty="0" smtClean="0"/>
              <a:t>درصد تشخیص صحیح هویت افراد</a:t>
            </a:r>
          </a:p>
          <a:p>
            <a:pPr>
              <a:buFont typeface="Arial" panose="020B0604020202020204" pitchFamily="34" charset="0"/>
              <a:buChar char="•"/>
            </a:pPr>
            <a:endParaRPr lang="fa-IR" b="1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fa-IR" sz="2800" b="1" dirty="0"/>
              <a:t>تمییز انسان از عکس</a:t>
            </a:r>
          </a:p>
          <a:p>
            <a:pPr>
              <a:buFont typeface="Arial" panose="020B0604020202020204" pitchFamily="34" charset="0"/>
              <a:buChar char="•"/>
            </a:pPr>
            <a:endParaRPr lang="fa-IR" b="1" dirty="0"/>
          </a:p>
          <a:p>
            <a:pPr lvl="4">
              <a:buFont typeface="Arial" panose="020B0604020202020204" pitchFamily="34" charset="0"/>
              <a:buChar char="•"/>
            </a:pPr>
            <a:r>
              <a:rPr lang="fa-IR" sz="2800" b="1" dirty="0"/>
              <a:t>تغییر ظاهر افراد</a:t>
            </a:r>
          </a:p>
          <a:p>
            <a:pPr>
              <a:buFont typeface="Arial" panose="020B0604020202020204" pitchFamily="34" charset="0"/>
              <a:buChar char="•"/>
            </a:pPr>
            <a:endParaRPr lang="fa-IR" b="1" dirty="0"/>
          </a:p>
          <a:p>
            <a:pPr lvl="6">
              <a:buFont typeface="Arial" panose="020B0604020202020204" pitchFamily="34" charset="0"/>
              <a:buChar char="•"/>
            </a:pPr>
            <a:r>
              <a:rPr lang="fa-IR" sz="2800" b="1" dirty="0">
                <a:cs typeface="Roya" panose="00000400000000000000" pitchFamily="2" charset="-78"/>
              </a:rPr>
              <a:t>افزایش سن</a:t>
            </a:r>
          </a:p>
          <a:p>
            <a:pPr>
              <a:buFont typeface="Arial" panose="020B0604020202020204" pitchFamily="34" charset="0"/>
              <a:buChar char="•"/>
            </a:pPr>
            <a:endParaRPr lang="fa-IR" b="1" dirty="0" smtClean="0"/>
          </a:p>
          <a:p>
            <a:pPr>
              <a:buFont typeface="Arial" panose="020B0604020202020204" pitchFamily="34" charset="0"/>
              <a:buChar char="•"/>
            </a:pPr>
            <a:endParaRPr lang="fa-IR" b="1" dirty="0"/>
          </a:p>
          <a:p>
            <a:pPr>
              <a:buFont typeface="Arial" panose="020B0604020202020204" pitchFamily="34" charset="0"/>
              <a:buChar char="•"/>
            </a:pPr>
            <a:endParaRPr lang="fa-IR" b="1" dirty="0"/>
          </a:p>
        </p:txBody>
      </p:sp>
    </p:spTree>
    <p:extLst>
      <p:ext uri="{BB962C8B-B14F-4D97-AF65-F5344CB8AC3E}">
        <p14:creationId xmlns:p14="http://schemas.microsoft.com/office/powerpoint/2010/main" val="169523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0691" y="8847"/>
            <a:ext cx="4997123" cy="1136033"/>
          </a:xfrm>
        </p:spPr>
        <p:txBody>
          <a:bodyPr/>
          <a:lstStyle/>
          <a:p>
            <a:pPr algn="r"/>
            <a:r>
              <a:rPr lang="fa-IR" dirty="0" smtClean="0"/>
              <a:t>ساختار کلی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302401" y="1791528"/>
            <a:ext cx="2379546" cy="13062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400" dirty="0" smtClean="0">
                <a:cs typeface="Roya" panose="00000400000000000000" pitchFamily="2" charset="-78"/>
              </a:rPr>
              <a:t>استخراج اطلاعات</a:t>
            </a:r>
          </a:p>
          <a:p>
            <a:pPr algn="ctr"/>
            <a:r>
              <a:rPr lang="en-US" sz="2000" dirty="0" smtClean="0">
                <a:cs typeface="Roya" panose="00000400000000000000" pitchFamily="2" charset="-78"/>
              </a:rPr>
              <a:t>(Extraction)</a:t>
            </a:r>
            <a:endParaRPr lang="fa-IR" sz="2000" dirty="0" smtClean="0">
              <a:cs typeface="Roya" panose="00000400000000000000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02401" y="4484914"/>
            <a:ext cx="2379546" cy="13062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400" b="1" dirty="0">
                <a:cs typeface="Roya" panose="00000400000000000000" pitchFamily="2" charset="-78"/>
              </a:rPr>
              <a:t>مقایسه </a:t>
            </a:r>
          </a:p>
          <a:p>
            <a:pPr algn="ctr"/>
            <a:r>
              <a:rPr lang="en-US" sz="2000" b="1" dirty="0"/>
              <a:t>(comparison)</a:t>
            </a:r>
            <a:endParaRPr lang="fa-IR" sz="20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6680637" y="1791528"/>
            <a:ext cx="2379546" cy="13062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400" dirty="0" smtClean="0">
                <a:cs typeface="Roya" panose="00000400000000000000" pitchFamily="2" charset="-78"/>
              </a:rPr>
              <a:t>گرفتن عکس</a:t>
            </a:r>
          </a:p>
          <a:p>
            <a:pPr algn="ctr"/>
            <a:r>
              <a:rPr lang="en-US" sz="2000" dirty="0" smtClean="0">
                <a:cs typeface="Roya" panose="00000400000000000000" pitchFamily="2" charset="-78"/>
              </a:rPr>
              <a:t>(capture)</a:t>
            </a:r>
            <a:endParaRPr lang="fa-IR" sz="1600" dirty="0">
              <a:cs typeface="Roya" panose="00000400000000000000" pitchFamily="2" charset="-78"/>
            </a:endParaRPr>
          </a:p>
        </p:txBody>
      </p:sp>
      <p:sp>
        <p:nvSpPr>
          <p:cNvPr id="32" name="Left Arrow 31"/>
          <p:cNvSpPr/>
          <p:nvPr/>
        </p:nvSpPr>
        <p:spPr>
          <a:xfrm>
            <a:off x="4681947" y="2140516"/>
            <a:ext cx="1979890" cy="6531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7" name="Left Arrow 36"/>
          <p:cNvSpPr/>
          <p:nvPr/>
        </p:nvSpPr>
        <p:spPr>
          <a:xfrm rot="16200000">
            <a:off x="2832247" y="3453585"/>
            <a:ext cx="1319854" cy="6531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8" name="Left Arrow 37"/>
          <p:cNvSpPr/>
          <p:nvPr/>
        </p:nvSpPr>
        <p:spPr>
          <a:xfrm rot="10800000">
            <a:off x="4700747" y="4784930"/>
            <a:ext cx="1979890" cy="6531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Rounded Rectangle 11"/>
          <p:cNvSpPr/>
          <p:nvPr/>
        </p:nvSpPr>
        <p:spPr>
          <a:xfrm>
            <a:off x="6699436" y="4484914"/>
            <a:ext cx="2379546" cy="13062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2400" b="1" dirty="0" smtClean="0">
                <a:cs typeface="Roya" panose="00000400000000000000" pitchFamily="2" charset="-78"/>
              </a:rPr>
              <a:t>قبول/رد </a:t>
            </a:r>
            <a:endParaRPr lang="fa-IR" sz="2400" b="1" dirty="0">
              <a:cs typeface="Roya" panose="00000400000000000000" pitchFamily="2" charset="-78"/>
            </a:endParaRPr>
          </a:p>
          <a:p>
            <a:pPr algn="ctr"/>
            <a:r>
              <a:rPr lang="en-US" sz="2000" b="1" dirty="0" smtClean="0"/>
              <a:t>(Accept/Reject)</a:t>
            </a:r>
            <a:endParaRPr lang="fa-IR" sz="2000" b="1" dirty="0"/>
          </a:p>
        </p:txBody>
      </p:sp>
    </p:spTree>
    <p:extLst>
      <p:ext uri="{BB962C8B-B14F-4D97-AF65-F5344CB8AC3E}">
        <p14:creationId xmlns:p14="http://schemas.microsoft.com/office/powerpoint/2010/main" val="42086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32" grpId="0" animBg="1"/>
      <p:bldP spid="37" grpId="0" animBg="1"/>
      <p:bldP spid="38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استخراج اطلاعات</a:t>
            </a:r>
            <a:endParaRPr lang="fa-I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a-IR" sz="2800" b="1" dirty="0" smtClean="0"/>
              <a:t>الگوریتم‌ها </a:t>
            </a:r>
            <a:r>
              <a:rPr lang="en-US" b="1" dirty="0" smtClean="0"/>
              <a:t>:</a:t>
            </a:r>
            <a:endParaRPr lang="fa-IR" sz="2800" b="1" dirty="0" smtClean="0"/>
          </a:p>
          <a:p>
            <a:pPr marL="0" indent="0">
              <a:buNone/>
            </a:pPr>
            <a:endParaRPr lang="fa-IR" b="1" dirty="0" smtClean="0"/>
          </a:p>
          <a:p>
            <a:pPr marL="571500" indent="-571500">
              <a:buFont typeface="+mj-lt"/>
              <a:buAutoNum type="romanUcPeriod"/>
            </a:pPr>
            <a:r>
              <a:rPr lang="en-US" sz="2800" b="1" dirty="0" smtClean="0"/>
              <a:t>FBG</a:t>
            </a:r>
            <a:r>
              <a:rPr lang="fa-IR" sz="2800" b="1" dirty="0" smtClean="0"/>
              <a:t> (</a:t>
            </a:r>
            <a:r>
              <a:rPr lang="en-US" sz="2800" b="1" dirty="0" smtClean="0"/>
              <a:t>Face Bunch Graph</a:t>
            </a:r>
            <a:r>
              <a:rPr lang="fa-IR" sz="2800" b="1" dirty="0" smtClean="0"/>
              <a:t>)</a:t>
            </a:r>
            <a:endParaRPr lang="en-US" sz="2800" b="1" dirty="0" smtClean="0"/>
          </a:p>
          <a:p>
            <a:pPr marL="571500" indent="-571500">
              <a:buFont typeface="+mj-lt"/>
              <a:buAutoNum type="romanUcPeriod"/>
            </a:pPr>
            <a:r>
              <a:rPr lang="en-US" sz="2800" b="1" dirty="0" smtClean="0"/>
              <a:t>LBP</a:t>
            </a:r>
            <a:r>
              <a:rPr lang="fa-IR" sz="2800" b="1" dirty="0" smtClean="0"/>
              <a:t> (</a:t>
            </a:r>
            <a:r>
              <a:rPr lang="en-US" sz="2800" b="1" dirty="0" smtClean="0"/>
              <a:t>Local Binary Pattern</a:t>
            </a:r>
            <a:r>
              <a:rPr lang="fa-IR" sz="2800" b="1" dirty="0" smtClean="0"/>
              <a:t>)</a:t>
            </a:r>
            <a:endParaRPr lang="fa-IR" sz="2800" b="1" dirty="0"/>
          </a:p>
        </p:txBody>
      </p:sp>
    </p:spTree>
    <p:extLst>
      <p:ext uri="{BB962C8B-B14F-4D97-AF65-F5344CB8AC3E}">
        <p14:creationId xmlns:p14="http://schemas.microsoft.com/office/powerpoint/2010/main" val="389139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latin typeface="+mn-lt"/>
              </a:rPr>
              <a:t>FBG</a:t>
            </a:r>
            <a:endParaRPr lang="fa-IR" dirty="0">
              <a:latin typeface="+mn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725678" y="3323771"/>
            <a:ext cx="5921602" cy="2949013"/>
          </a:xfrm>
        </p:spPr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endParaRPr lang="fa-IR" dirty="0" smtClean="0"/>
          </a:p>
          <a:p>
            <a:pPr marL="0" indent="0">
              <a:buNone/>
            </a:pPr>
            <a:endParaRPr lang="fa-IR" dirty="0" smtClean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fa-IR" sz="3000" b="1" dirty="0" smtClean="0"/>
              <a:t>انتخاب حدود ۷۰ نشانه به عنوان راس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3000" b="1" dirty="0" smtClean="0"/>
              <a:t>تشکیل گراف چهره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a-IR" sz="3000" b="1" dirty="0" smtClean="0"/>
              <a:t>تبدیل گراف به یک کد عدد </a:t>
            </a:r>
            <a:r>
              <a:rPr lang="fa-IR" sz="2600" b="1" dirty="0" smtClean="0"/>
              <a:t>(</a:t>
            </a:r>
            <a:r>
              <a:rPr lang="en-US" sz="2600" b="1" dirty="0" err="1" smtClean="0"/>
              <a:t>FacePrint</a:t>
            </a:r>
            <a:r>
              <a:rPr lang="fa-IR" sz="2600" b="1" dirty="0" smtClean="0"/>
              <a:t>)</a:t>
            </a:r>
            <a:endParaRPr lang="fa-IR" sz="2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53" y="1412933"/>
            <a:ext cx="5137527" cy="30284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29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3">
      <a:dk1>
        <a:srgbClr val="212121"/>
      </a:dk1>
      <a:lt1>
        <a:sysClr val="window" lastClr="FFFFFF"/>
      </a:lt1>
      <a:dk2>
        <a:srgbClr val="FFFFFF"/>
      </a:dk2>
      <a:lt2>
        <a:srgbClr val="FFFFFF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423</TotalTime>
  <Words>322</Words>
  <Application>Microsoft Office PowerPoint</Application>
  <PresentationFormat>Widescreen</PresentationFormat>
  <Paragraphs>127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Cambria Math</vt:lpstr>
      <vt:lpstr>Georgia</vt:lpstr>
      <vt:lpstr>Roya</vt:lpstr>
      <vt:lpstr>Tahoma</vt:lpstr>
      <vt:lpstr>Trebuchet MS</vt:lpstr>
      <vt:lpstr>Wingdings</vt:lpstr>
      <vt:lpstr>Wood Type</vt:lpstr>
      <vt:lpstr>سیستم‌های تشخیص چهره  در گوشی‌های هوشمند</vt:lpstr>
      <vt:lpstr>سیر مطالب</vt:lpstr>
      <vt:lpstr>معرفی</vt:lpstr>
      <vt:lpstr>کاربردها</vt:lpstr>
      <vt:lpstr>مزایا</vt:lpstr>
      <vt:lpstr>معایب و چالش‌ها</vt:lpstr>
      <vt:lpstr>ساختار کلی</vt:lpstr>
      <vt:lpstr>استخراج اطلاعات</vt:lpstr>
      <vt:lpstr>FBG</vt:lpstr>
      <vt:lpstr>LBP</vt:lpstr>
      <vt:lpstr>PowerPoint Presentation</vt:lpstr>
      <vt:lpstr>GPU</vt:lpstr>
      <vt:lpstr>پروژه کاربردی</vt:lpstr>
      <vt:lpstr>True Depth</vt:lpstr>
      <vt:lpstr>ویژگی‌ها و کاربردها</vt:lpstr>
      <vt:lpstr>انیموجی</vt:lpstr>
      <vt:lpstr>PowerPoint Presentation</vt:lpstr>
      <vt:lpstr>جمع بندی</vt:lpstr>
      <vt:lpstr>منابع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سیستم‌های تشخیص چهره  در گوشی‌های هوشمند</dc:title>
  <dc:creator>Navid Kmn</dc:creator>
  <cp:lastModifiedBy>Navid Kmn</cp:lastModifiedBy>
  <cp:revision>160</cp:revision>
  <dcterms:created xsi:type="dcterms:W3CDTF">2017-12-08T16:41:43Z</dcterms:created>
  <dcterms:modified xsi:type="dcterms:W3CDTF">2017-12-12T18:37:18Z</dcterms:modified>
</cp:coreProperties>
</file>